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elegraf" panose="020B0604020202020204" charset="0"/>
      <p:regular r:id="rId18"/>
    </p:embeddedFont>
    <p:embeddedFont>
      <p:font typeface="Telegraf Bold" panose="020B0604020202020204" charset="0"/>
      <p:regular r:id="rId19"/>
    </p:embeddedFont>
    <p:embeddedFont>
      <p:font typeface="Telegraf Bold Bold" panose="020B0604020202020204" charset="0"/>
      <p:regular r:id="rId20"/>
    </p:embeddedFont>
    <p:embeddedFont>
      <p:font typeface="Telegraf Medium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104" y="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3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u.wikipedia.org/wiki/%D0%A1%D0%BE%D0%BA%D0%B5%D1%82_(%D0%BF%D1%80%D0%BE%D0%B3%D1%80%D0%B0%D0%BC%D0%BC%D0%BD%D1%8B%D0%B9_%D0%B8%D0%BD%D1%82%D0%B5%D1%80%D1%84%D0%B5%D0%B9%D1%81)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/index.php?title=Inet&amp;action=edit&amp;redlink=1" TargetMode="External"/><Relationship Id="rId3" Type="http://schemas.openxmlformats.org/officeDocument/2006/relationships/image" Target="../media/image4.svg"/><Relationship Id="rId7" Type="http://schemas.openxmlformats.org/officeDocument/2006/relationships/hyperlink" Target="https://ru.wikipedia.org/wiki/%D0%9F%D0%BE%D1%80%D1%82_(TCP/IP)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u.wikipedia.org/w/index.php?title=/etc/networks&amp;action=edit&amp;redlink=1" TargetMode="External"/><Relationship Id="rId5" Type="http://schemas.openxmlformats.org/officeDocument/2006/relationships/hyperlink" Target="https://ru.wikipedia.org/wiki/etc/hosts" TargetMode="Externa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6686"/>
            <a:ext cx="18288000" cy="3445686"/>
            <a:chOff x="0" y="0"/>
            <a:chExt cx="4816593" cy="907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07506"/>
            </a:xfrm>
            <a:custGeom>
              <a:avLst/>
              <a:gdLst/>
              <a:ahLst/>
              <a:cxnLst/>
              <a:rect l="l" t="t" r="r" b="b"/>
              <a:pathLst>
                <a:path w="4816592" h="907506">
                  <a:moveTo>
                    <a:pt x="0" y="0"/>
                  </a:moveTo>
                  <a:lnTo>
                    <a:pt x="4816592" y="0"/>
                  </a:lnTo>
                  <a:lnTo>
                    <a:pt x="4816592" y="907506"/>
                  </a:lnTo>
                  <a:lnTo>
                    <a:pt x="0" y="907506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05190" y="1409077"/>
            <a:ext cx="13301422" cy="9459745"/>
            <a:chOff x="0" y="0"/>
            <a:chExt cx="3503255" cy="2491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3255" cy="2491456"/>
            </a:xfrm>
            <a:custGeom>
              <a:avLst/>
              <a:gdLst/>
              <a:ahLst/>
              <a:cxnLst/>
              <a:rect l="l" t="t" r="r" b="b"/>
              <a:pathLst>
                <a:path w="3503255" h="2491456">
                  <a:moveTo>
                    <a:pt x="29102" y="0"/>
                  </a:moveTo>
                  <a:lnTo>
                    <a:pt x="3474153" y="0"/>
                  </a:lnTo>
                  <a:cubicBezTo>
                    <a:pt x="3490226" y="0"/>
                    <a:pt x="3503255" y="13029"/>
                    <a:pt x="3503255" y="29102"/>
                  </a:cubicBezTo>
                  <a:lnTo>
                    <a:pt x="3503255" y="2462354"/>
                  </a:lnTo>
                  <a:cubicBezTo>
                    <a:pt x="3503255" y="2478426"/>
                    <a:pt x="3490226" y="2491456"/>
                    <a:pt x="3474153" y="2491456"/>
                  </a:cubicBezTo>
                  <a:lnTo>
                    <a:pt x="29102" y="2491456"/>
                  </a:lnTo>
                  <a:cubicBezTo>
                    <a:pt x="13029" y="2491456"/>
                    <a:pt x="0" y="2478426"/>
                    <a:pt x="0" y="2462354"/>
                  </a:cubicBezTo>
                  <a:lnTo>
                    <a:pt x="0" y="29102"/>
                  </a:lnTo>
                  <a:cubicBezTo>
                    <a:pt x="0" y="13029"/>
                    <a:pt x="13029" y="0"/>
                    <a:pt x="29102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4151" y="2336417"/>
            <a:ext cx="5385637" cy="10944960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33094" r="-33094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9200" y="8160712"/>
            <a:ext cx="1059983" cy="46832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534038" y="838823"/>
            <a:ext cx="879023" cy="76075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19200" y="4117068"/>
            <a:ext cx="9142583" cy="3495051"/>
            <a:chOff x="0" y="0"/>
            <a:chExt cx="12190111" cy="466006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71026"/>
              <a:ext cx="12190111" cy="3589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00"/>
                </a:lnSpc>
              </a:pPr>
              <a:r>
                <a:rPr lang="en-US" sz="5100">
                  <a:solidFill>
                    <a:srgbClr val="191919"/>
                  </a:solidFill>
                  <a:latin typeface="Telegraf Bold Bold"/>
                </a:rPr>
                <a:t>Вариант 8:  netstat</a:t>
              </a:r>
            </a:p>
            <a:p>
              <a:pPr marL="0" lvl="0" indent="0" algn="l">
                <a:lnSpc>
                  <a:spcPts val="5100"/>
                </a:lnSpc>
              </a:pPr>
              <a:r>
                <a:rPr lang="en-US" sz="5100">
                  <a:solidFill>
                    <a:srgbClr val="191919"/>
                  </a:solidFill>
                  <a:latin typeface="Telegraf Bold Bold"/>
                </a:rPr>
                <a:t>+ ключи и примеры исполизования очень подробно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9912596" cy="511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2400" spc="72">
                  <a:solidFill>
                    <a:srgbClr val="191919"/>
                  </a:solidFill>
                  <a:latin typeface="Telegraf Medium"/>
                </a:rPr>
                <a:t>ПРЕДМЕТ: ИСИС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826355" y="8124206"/>
            <a:ext cx="713683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30">
                <a:solidFill>
                  <a:srgbClr val="191919"/>
                </a:solidFill>
                <a:latin typeface="Telegraf"/>
              </a:rPr>
              <a:t>Выполнила: Топчиева Александра</a:t>
            </a:r>
          </a:p>
        </p:txBody>
      </p:sp>
      <p:sp>
        <p:nvSpPr>
          <p:cNvPr id="17" name="TextBox 17"/>
          <p:cNvSpPr txBox="1"/>
          <p:nvPr/>
        </p:nvSpPr>
        <p:spPr>
          <a:xfrm rot="5400000">
            <a:off x="14915010" y="6727190"/>
            <a:ext cx="5215177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pc="140">
                <a:solidFill>
                  <a:srgbClr val="191919"/>
                </a:solidFill>
                <a:latin typeface="Telegraf Medium"/>
              </a:rPr>
              <a:t>WHELTON SCHOOL OF MARKETING | SESSION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17443" b="17443"/>
          <a:stretch>
            <a:fillRect/>
          </a:stretch>
        </p:blipFill>
        <p:spPr>
          <a:xfrm>
            <a:off x="7450548" y="-148999"/>
            <a:ext cx="10837452" cy="1058499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7450548" cy="10287000"/>
            <a:chOff x="0" y="0"/>
            <a:chExt cx="196228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2284" cy="2709333"/>
            </a:xfrm>
            <a:custGeom>
              <a:avLst/>
              <a:gdLst/>
              <a:ahLst/>
              <a:cxnLst/>
              <a:rect l="l" t="t" r="r" b="b"/>
              <a:pathLst>
                <a:path w="1962284" h="2709333">
                  <a:moveTo>
                    <a:pt x="0" y="0"/>
                  </a:moveTo>
                  <a:lnTo>
                    <a:pt x="1962284" y="0"/>
                  </a:lnTo>
                  <a:lnTo>
                    <a:pt x="19622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7251" y="891240"/>
            <a:ext cx="6239191" cy="188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70"/>
              </a:lnSpc>
            </a:pPr>
            <a:r>
              <a:rPr lang="en-US" sz="6970">
                <a:solidFill>
                  <a:srgbClr val="191919"/>
                </a:solidFill>
                <a:latin typeface="Telegraf Bold Bold"/>
              </a:rPr>
              <a:t>Область применения: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73118" y="2020853"/>
            <a:ext cx="5538304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Windows Server 2022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73118" y="3454542"/>
            <a:ext cx="5538304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Windows Server 2019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3118" y="4846014"/>
            <a:ext cx="5538304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Windows Server 2016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73118" y="6321918"/>
            <a:ext cx="5538304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Windows Server 2012 R2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73118" y="7755607"/>
            <a:ext cx="5538304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48">
                <a:solidFill>
                  <a:srgbClr val="FFFFFF"/>
                </a:solidFill>
                <a:latin typeface="Telegraf"/>
              </a:rPr>
              <a:t>Windows Server 2012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455703" y="865655"/>
            <a:ext cx="803597" cy="35504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9645533" y="7449881"/>
            <a:ext cx="1124970" cy="1121993"/>
            <a:chOff x="0" y="0"/>
            <a:chExt cx="1499960" cy="149599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499960" cy="1495990"/>
              <a:chOff x="0" y="0"/>
              <a:chExt cx="296288" cy="29550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96288" cy="295504"/>
              </a:xfrm>
              <a:custGeom>
                <a:avLst/>
                <a:gdLst/>
                <a:ahLst/>
                <a:cxnLst/>
                <a:rect l="l" t="t" r="r" b="b"/>
                <a:pathLst>
                  <a:path w="296288" h="295504">
                    <a:moveTo>
                      <a:pt x="137638" y="0"/>
                    </a:moveTo>
                    <a:lnTo>
                      <a:pt x="158651" y="0"/>
                    </a:lnTo>
                    <a:cubicBezTo>
                      <a:pt x="195154" y="0"/>
                      <a:pt x="230163" y="14501"/>
                      <a:pt x="255975" y="40313"/>
                    </a:cubicBezTo>
                    <a:cubicBezTo>
                      <a:pt x="281787" y="66125"/>
                      <a:pt x="296288" y="101134"/>
                      <a:pt x="296288" y="137638"/>
                    </a:cubicBezTo>
                    <a:lnTo>
                      <a:pt x="296288" y="157866"/>
                    </a:lnTo>
                    <a:cubicBezTo>
                      <a:pt x="296288" y="233882"/>
                      <a:pt x="234666" y="295504"/>
                      <a:pt x="158651" y="295504"/>
                    </a:cubicBezTo>
                    <a:lnTo>
                      <a:pt x="137638" y="295504"/>
                    </a:lnTo>
                    <a:cubicBezTo>
                      <a:pt x="61623" y="295504"/>
                      <a:pt x="0" y="233882"/>
                      <a:pt x="0" y="157866"/>
                    </a:cubicBezTo>
                    <a:lnTo>
                      <a:pt x="0" y="137638"/>
                    </a:lnTo>
                    <a:cubicBezTo>
                      <a:pt x="0" y="61623"/>
                      <a:pt x="61623" y="0"/>
                      <a:pt x="137638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55610" y="361590"/>
              <a:ext cx="588741" cy="772810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9645533" y="3148815"/>
            <a:ext cx="1124970" cy="1121993"/>
            <a:chOff x="0" y="0"/>
            <a:chExt cx="1499960" cy="149599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99960" cy="1495990"/>
              <a:chOff x="0" y="0"/>
              <a:chExt cx="296288" cy="29550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96288" cy="295504"/>
              </a:xfrm>
              <a:custGeom>
                <a:avLst/>
                <a:gdLst/>
                <a:ahLst/>
                <a:cxnLst/>
                <a:rect l="l" t="t" r="r" b="b"/>
                <a:pathLst>
                  <a:path w="296288" h="295504">
                    <a:moveTo>
                      <a:pt x="137638" y="0"/>
                    </a:moveTo>
                    <a:lnTo>
                      <a:pt x="158651" y="0"/>
                    </a:lnTo>
                    <a:cubicBezTo>
                      <a:pt x="195154" y="0"/>
                      <a:pt x="230163" y="14501"/>
                      <a:pt x="255975" y="40313"/>
                    </a:cubicBezTo>
                    <a:cubicBezTo>
                      <a:pt x="281787" y="66125"/>
                      <a:pt x="296288" y="101134"/>
                      <a:pt x="296288" y="137638"/>
                    </a:cubicBezTo>
                    <a:lnTo>
                      <a:pt x="296288" y="157866"/>
                    </a:lnTo>
                    <a:cubicBezTo>
                      <a:pt x="296288" y="233882"/>
                      <a:pt x="234666" y="295504"/>
                      <a:pt x="158651" y="295504"/>
                    </a:cubicBezTo>
                    <a:lnTo>
                      <a:pt x="137638" y="295504"/>
                    </a:lnTo>
                    <a:cubicBezTo>
                      <a:pt x="61623" y="295504"/>
                      <a:pt x="0" y="233882"/>
                      <a:pt x="0" y="157866"/>
                    </a:cubicBezTo>
                    <a:lnTo>
                      <a:pt x="0" y="137638"/>
                    </a:lnTo>
                    <a:cubicBezTo>
                      <a:pt x="0" y="61623"/>
                      <a:pt x="61623" y="0"/>
                      <a:pt x="137638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01483" y="408369"/>
              <a:ext cx="696994" cy="679252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9645533" y="1715127"/>
            <a:ext cx="1124970" cy="1121993"/>
            <a:chOff x="0" y="0"/>
            <a:chExt cx="1499960" cy="149599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499960" cy="1495990"/>
              <a:chOff x="0" y="0"/>
              <a:chExt cx="296288" cy="29550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96288" cy="295504"/>
              </a:xfrm>
              <a:custGeom>
                <a:avLst/>
                <a:gdLst/>
                <a:ahLst/>
                <a:cxnLst/>
                <a:rect l="l" t="t" r="r" b="b"/>
                <a:pathLst>
                  <a:path w="296288" h="295504">
                    <a:moveTo>
                      <a:pt x="137638" y="0"/>
                    </a:moveTo>
                    <a:lnTo>
                      <a:pt x="158651" y="0"/>
                    </a:lnTo>
                    <a:cubicBezTo>
                      <a:pt x="195154" y="0"/>
                      <a:pt x="230163" y="14501"/>
                      <a:pt x="255975" y="40313"/>
                    </a:cubicBezTo>
                    <a:cubicBezTo>
                      <a:pt x="281787" y="66125"/>
                      <a:pt x="296288" y="101134"/>
                      <a:pt x="296288" y="137638"/>
                    </a:cubicBezTo>
                    <a:lnTo>
                      <a:pt x="296288" y="157866"/>
                    </a:lnTo>
                    <a:cubicBezTo>
                      <a:pt x="296288" y="233882"/>
                      <a:pt x="234666" y="295504"/>
                      <a:pt x="158651" y="295504"/>
                    </a:cubicBezTo>
                    <a:lnTo>
                      <a:pt x="137638" y="295504"/>
                    </a:lnTo>
                    <a:cubicBezTo>
                      <a:pt x="61623" y="295504"/>
                      <a:pt x="0" y="233882"/>
                      <a:pt x="0" y="157866"/>
                    </a:cubicBezTo>
                    <a:lnTo>
                      <a:pt x="0" y="137638"/>
                    </a:lnTo>
                    <a:cubicBezTo>
                      <a:pt x="0" y="61623"/>
                      <a:pt x="61623" y="0"/>
                      <a:pt x="137638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390799" y="399916"/>
              <a:ext cx="718362" cy="696158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9645533" y="4582504"/>
            <a:ext cx="1124970" cy="1121993"/>
            <a:chOff x="0" y="0"/>
            <a:chExt cx="1499960" cy="149599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499960" cy="1495990"/>
              <a:chOff x="0" y="0"/>
              <a:chExt cx="296288" cy="29550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96288" cy="295504"/>
              </a:xfrm>
              <a:custGeom>
                <a:avLst/>
                <a:gdLst/>
                <a:ahLst/>
                <a:cxnLst/>
                <a:rect l="l" t="t" r="r" b="b"/>
                <a:pathLst>
                  <a:path w="296288" h="295504">
                    <a:moveTo>
                      <a:pt x="137638" y="0"/>
                    </a:moveTo>
                    <a:lnTo>
                      <a:pt x="158651" y="0"/>
                    </a:lnTo>
                    <a:cubicBezTo>
                      <a:pt x="195154" y="0"/>
                      <a:pt x="230163" y="14501"/>
                      <a:pt x="255975" y="40313"/>
                    </a:cubicBezTo>
                    <a:cubicBezTo>
                      <a:pt x="281787" y="66125"/>
                      <a:pt x="296288" y="101134"/>
                      <a:pt x="296288" y="137638"/>
                    </a:cubicBezTo>
                    <a:lnTo>
                      <a:pt x="296288" y="157866"/>
                    </a:lnTo>
                    <a:cubicBezTo>
                      <a:pt x="296288" y="233882"/>
                      <a:pt x="234666" y="295504"/>
                      <a:pt x="158651" y="295504"/>
                    </a:cubicBezTo>
                    <a:lnTo>
                      <a:pt x="137638" y="295504"/>
                    </a:lnTo>
                    <a:cubicBezTo>
                      <a:pt x="61623" y="295504"/>
                      <a:pt x="0" y="233882"/>
                      <a:pt x="0" y="157866"/>
                    </a:cubicBezTo>
                    <a:lnTo>
                      <a:pt x="0" y="137638"/>
                    </a:lnTo>
                    <a:cubicBezTo>
                      <a:pt x="0" y="61623"/>
                      <a:pt x="61623" y="0"/>
                      <a:pt x="137638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480199" y="361590"/>
              <a:ext cx="539562" cy="772810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>
            <a:off x="9645533" y="6016192"/>
            <a:ext cx="1124970" cy="1121993"/>
            <a:chOff x="0" y="0"/>
            <a:chExt cx="1499960" cy="1495990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499960" cy="1495990"/>
              <a:chOff x="0" y="0"/>
              <a:chExt cx="296288" cy="29550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96288" cy="295504"/>
              </a:xfrm>
              <a:custGeom>
                <a:avLst/>
                <a:gdLst/>
                <a:ahLst/>
                <a:cxnLst/>
                <a:rect l="l" t="t" r="r" b="b"/>
                <a:pathLst>
                  <a:path w="296288" h="295504">
                    <a:moveTo>
                      <a:pt x="137638" y="0"/>
                    </a:moveTo>
                    <a:lnTo>
                      <a:pt x="158651" y="0"/>
                    </a:lnTo>
                    <a:cubicBezTo>
                      <a:pt x="195154" y="0"/>
                      <a:pt x="230163" y="14501"/>
                      <a:pt x="255975" y="40313"/>
                    </a:cubicBezTo>
                    <a:cubicBezTo>
                      <a:pt x="281787" y="66125"/>
                      <a:pt x="296288" y="101134"/>
                      <a:pt x="296288" y="137638"/>
                    </a:cubicBezTo>
                    <a:lnTo>
                      <a:pt x="296288" y="157866"/>
                    </a:lnTo>
                    <a:cubicBezTo>
                      <a:pt x="296288" y="233882"/>
                      <a:pt x="234666" y="295504"/>
                      <a:pt x="158651" y="295504"/>
                    </a:cubicBezTo>
                    <a:lnTo>
                      <a:pt x="137638" y="295504"/>
                    </a:lnTo>
                    <a:cubicBezTo>
                      <a:pt x="61623" y="295504"/>
                      <a:pt x="0" y="233882"/>
                      <a:pt x="0" y="157866"/>
                    </a:cubicBezTo>
                    <a:lnTo>
                      <a:pt x="0" y="137638"/>
                    </a:lnTo>
                    <a:cubicBezTo>
                      <a:pt x="0" y="61623"/>
                      <a:pt x="61623" y="0"/>
                      <a:pt x="137638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2879"/>
                  </a:lnSpc>
                </a:pPr>
                <a:endParaRPr/>
              </a:p>
            </p:txBody>
          </p:sp>
        </p:grp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411394" y="399916"/>
              <a:ext cx="677172" cy="69615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734110" y="1409077"/>
            <a:ext cx="14898793" cy="9459745"/>
            <a:chOff x="0" y="0"/>
            <a:chExt cx="3923962" cy="24914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23962" cy="2491456"/>
            </a:xfrm>
            <a:custGeom>
              <a:avLst/>
              <a:gdLst/>
              <a:ahLst/>
              <a:cxnLst/>
              <a:rect l="l" t="t" r="r" b="b"/>
              <a:pathLst>
                <a:path w="3923962" h="2491456">
                  <a:moveTo>
                    <a:pt x="25982" y="0"/>
                  </a:moveTo>
                  <a:lnTo>
                    <a:pt x="3897980" y="0"/>
                  </a:lnTo>
                  <a:cubicBezTo>
                    <a:pt x="3912330" y="0"/>
                    <a:pt x="3923962" y="11632"/>
                    <a:pt x="3923962" y="25982"/>
                  </a:cubicBezTo>
                  <a:lnTo>
                    <a:pt x="3923962" y="2465474"/>
                  </a:lnTo>
                  <a:cubicBezTo>
                    <a:pt x="3923962" y="2479823"/>
                    <a:pt x="3912330" y="2491456"/>
                    <a:pt x="3897980" y="2491456"/>
                  </a:cubicBezTo>
                  <a:lnTo>
                    <a:pt x="25982" y="2491456"/>
                  </a:lnTo>
                  <a:cubicBezTo>
                    <a:pt x="11632" y="2491456"/>
                    <a:pt x="0" y="2479823"/>
                    <a:pt x="0" y="2465474"/>
                  </a:cubicBezTo>
                  <a:lnTo>
                    <a:pt x="0" y="25982"/>
                  </a:lnTo>
                  <a:cubicBezTo>
                    <a:pt x="0" y="11632"/>
                    <a:pt x="11632" y="0"/>
                    <a:pt x="25982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455703" y="865655"/>
            <a:ext cx="803597" cy="355044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471865" y="2467762"/>
            <a:ext cx="5385637" cy="10944960"/>
            <a:chOff x="0" y="0"/>
            <a:chExt cx="5001260" cy="10163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22425" r="-2242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2515387"/>
            <a:ext cx="8913048" cy="151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5599">
                <a:solidFill>
                  <a:srgbClr val="191919"/>
                </a:solidFill>
                <a:latin typeface="Telegraf"/>
              </a:rPr>
              <a:t>netstat</a:t>
            </a:r>
          </a:p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endParaRPr lang="en-US" sz="5599">
              <a:solidFill>
                <a:srgbClr val="191919"/>
              </a:solidFill>
              <a:latin typeface="Telegra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979545"/>
            <a:ext cx="9561658" cy="225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42">
                <a:solidFill>
                  <a:srgbClr val="191919"/>
                </a:solidFill>
                <a:latin typeface="Telegraf"/>
              </a:rPr>
              <a:t>Отображает активные TCP-подключения, порты, на которых компьютер прослушивает данные, статистику Ethernet, таблицу IP-маршрутизации, статистику IPv4 (для протоколов IP, ICMP, TCP и UDP) и статистику IPv6 (для протоколов IPv6, ICMPv6, TCP через IPv6 и UDP по протоколу IPv6). Эта команда используется без параметров, чтобы отобразить активные TCP-подключения.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146" b="347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90166" y="3154086"/>
            <a:ext cx="13002784" cy="4395747"/>
            <a:chOff x="0" y="0"/>
            <a:chExt cx="17337046" cy="5860996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17337046" cy="4067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700"/>
                </a:lnSpc>
                <a:spcBef>
                  <a:spcPct val="0"/>
                </a:spcBef>
              </a:pPr>
              <a:r>
                <a:rPr lang="en-US" sz="4700">
                  <a:solidFill>
                    <a:srgbClr val="FEE600"/>
                  </a:solidFill>
                  <a:latin typeface="Telegraf Bold Bold"/>
                </a:rPr>
                <a:t>Эта команда доступна, только если протокол TCP/IP установлен в качестве компонента в свойствах сетевого адаптера в разделе Сетевые подключения.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127571"/>
              <a:ext cx="17337046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79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FFFFFF"/>
                  </a:solidFill>
                  <a:latin typeface="Telegraf"/>
                </a:rPr>
                <a:t> Важно!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9434657" y="4969923"/>
            <a:ext cx="803597" cy="3550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2594394" cy="10287000"/>
            <a:chOff x="0" y="0"/>
            <a:chExt cx="68329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3297" cy="2709333"/>
            </a:xfrm>
            <a:custGeom>
              <a:avLst/>
              <a:gdLst/>
              <a:ahLst/>
              <a:cxnLst/>
              <a:rect l="l" t="t" r="r" b="b"/>
              <a:pathLst>
                <a:path w="683297" h="2709333">
                  <a:moveTo>
                    <a:pt x="0" y="0"/>
                  </a:moveTo>
                  <a:lnTo>
                    <a:pt x="683297" y="0"/>
                  </a:lnTo>
                  <a:lnTo>
                    <a:pt x="6832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30355" y="632330"/>
            <a:ext cx="9004302" cy="9022340"/>
            <a:chOff x="0" y="0"/>
            <a:chExt cx="1014349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t="-25" b="-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5"/>
              <a:stretch>
                <a:fillRect l="-81839" r="-339679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6"/>
              <a:stretch>
                <a:fillRect b="-117"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474535" y="2401580"/>
            <a:ext cx="10986313" cy="52983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474535" y="1309235"/>
            <a:ext cx="6784765" cy="93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</a:pPr>
            <a:r>
              <a:rPr lang="en-US" sz="3400">
                <a:solidFill>
                  <a:srgbClr val="191919"/>
                </a:solidFill>
                <a:latin typeface="Telegraf Medium"/>
              </a:rPr>
              <a:t>Показать статистику только TCP портов: netstat -st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474535" y="4927815"/>
            <a:ext cx="6784765" cy="4137337"/>
            <a:chOff x="0" y="0"/>
            <a:chExt cx="9046354" cy="551645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9046354" cy="2105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399" dirty="0" err="1">
                  <a:solidFill>
                    <a:srgbClr val="191919"/>
                  </a:solidFill>
                  <a:latin typeface="Telegraf Bold"/>
                </a:rPr>
                <a:t>Просмотр</a:t>
              </a:r>
              <a:r>
                <a:rPr lang="en-US" sz="3399" dirty="0">
                  <a:solidFill>
                    <a:srgbClr val="191919"/>
                  </a:solidFill>
                  <a:latin typeface="Telegraf Bold"/>
                </a:rPr>
                <a:t> </a:t>
              </a:r>
              <a:r>
                <a:rPr lang="en-US" sz="3399" dirty="0" err="1">
                  <a:solidFill>
                    <a:srgbClr val="191919"/>
                  </a:solidFill>
                  <a:latin typeface="Telegraf Bold"/>
                </a:rPr>
                <a:t>статистики</a:t>
              </a:r>
              <a:r>
                <a:rPr lang="en-US" sz="3399" dirty="0">
                  <a:solidFill>
                    <a:srgbClr val="191919"/>
                  </a:solidFill>
                  <a:latin typeface="Telegraf Bold"/>
                </a:rPr>
                <a:t> </a:t>
              </a:r>
              <a:r>
                <a:rPr lang="en-US" sz="3399" dirty="0" err="1">
                  <a:solidFill>
                    <a:srgbClr val="191919"/>
                  </a:solidFill>
                  <a:latin typeface="Telegraf Bold"/>
                </a:rPr>
                <a:t>для</a:t>
              </a:r>
              <a:r>
                <a:rPr lang="en-US" sz="3399" dirty="0">
                  <a:solidFill>
                    <a:srgbClr val="191919"/>
                  </a:solidFill>
                  <a:latin typeface="Telegraf Bold"/>
                </a:rPr>
                <a:t> </a:t>
              </a:r>
              <a:r>
                <a:rPr lang="en-US" sz="3399" dirty="0" err="1">
                  <a:solidFill>
                    <a:srgbClr val="191919"/>
                  </a:solidFill>
                  <a:latin typeface="Telegraf Bold"/>
                </a:rPr>
                <a:t>каждого</a:t>
              </a:r>
              <a:r>
                <a:rPr lang="en-US" sz="3399" dirty="0">
                  <a:solidFill>
                    <a:srgbClr val="191919"/>
                  </a:solidFill>
                  <a:latin typeface="Telegraf Bold"/>
                </a:rPr>
                <a:t> </a:t>
              </a:r>
              <a:r>
                <a:rPr lang="en-US" sz="3399" dirty="0" err="1">
                  <a:solidFill>
                    <a:srgbClr val="191919"/>
                  </a:solidFill>
                  <a:latin typeface="Telegraf Bold"/>
                </a:rPr>
                <a:t>протокола</a:t>
              </a:r>
              <a:endParaRPr lang="en-US" sz="3399" dirty="0">
                <a:solidFill>
                  <a:srgbClr val="191919"/>
                </a:solidFill>
                <a:latin typeface="Telegraf Bold"/>
              </a:endParaRPr>
            </a:p>
            <a:p>
              <a:pPr>
                <a:lnSpc>
                  <a:spcPts val="4079"/>
                </a:lnSpc>
              </a:pPr>
              <a:endParaRPr lang="en-US" sz="3399" dirty="0">
                <a:solidFill>
                  <a:srgbClr val="191919"/>
                </a:solidFill>
                <a:latin typeface="Telegraf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39570"/>
              <a:ext cx="9046354" cy="2976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42">
                  <a:solidFill>
                    <a:srgbClr val="191919"/>
                  </a:solidFill>
                  <a:latin typeface="Telegraf"/>
                </a:rPr>
                <a:t>Команда netstat, входящая в стандартный набор сетевых инструментов UNIX, отображает различную network–related информацию, такую как сетевые подключения, статистику интерфейсов, таблицы маршрутизации, masquerade, multicast, и т.п.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15000"/>
          </a:blip>
          <a:srcRect l="19683" r="19683"/>
          <a:stretch>
            <a:fillRect/>
          </a:stretch>
        </p:blipFill>
        <p:spPr>
          <a:xfrm>
            <a:off x="0" y="-148999"/>
            <a:ext cx="9144000" cy="105849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455703" y="865655"/>
            <a:ext cx="803597" cy="35504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7000"/>
          </a:blip>
          <a:srcRect t="14491" r="45774" b="11985"/>
          <a:stretch>
            <a:fillRect/>
          </a:stretch>
        </p:blipFill>
        <p:spPr>
          <a:xfrm>
            <a:off x="-1452418" y="0"/>
            <a:ext cx="10596418" cy="107176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79913" y="2169956"/>
            <a:ext cx="513415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Telegraf Bold"/>
              </a:rPr>
              <a:t>Использование</a:t>
            </a:r>
          </a:p>
          <a:p>
            <a:pPr>
              <a:lnSpc>
                <a:spcPts val="4079"/>
              </a:lnSpc>
            </a:pPr>
            <a:endParaRPr lang="en-US" sz="3399">
              <a:solidFill>
                <a:srgbClr val="FFFFFF"/>
              </a:solidFill>
              <a:latin typeface="Telegra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79913" y="3588859"/>
            <a:ext cx="5134156" cy="44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42">
                <a:solidFill>
                  <a:srgbClr val="FFFFFF"/>
                </a:solidFill>
                <a:latin typeface="Telegraf"/>
              </a:rPr>
              <a:t>Команда netstat выводит на экран содержимое различных структур данных, связанных с сетью, в различных форматах в зависимости от указанных опций.</a:t>
            </a:r>
          </a:p>
          <a:p>
            <a:pPr>
              <a:lnSpc>
                <a:spcPts val="2940"/>
              </a:lnSpc>
            </a:pPr>
            <a:endParaRPr lang="en-US" sz="2100" spc="42">
              <a:solidFill>
                <a:srgbClr val="FFFFFF"/>
              </a:solidFill>
              <a:latin typeface="Telegraf"/>
            </a:endParaRPr>
          </a:p>
          <a:p>
            <a:pPr>
              <a:lnSpc>
                <a:spcPts val="2940"/>
              </a:lnSpc>
            </a:pPr>
            <a:r>
              <a:rPr lang="en-US" sz="2100" spc="42">
                <a:solidFill>
                  <a:srgbClr val="FFFFFF"/>
                </a:solidFill>
                <a:latin typeface="Telegraf"/>
              </a:rPr>
              <a:t>Первая форма команды показывает список активных сокетов (</a:t>
            </a:r>
            <a:r>
              <a:rPr lang="en-US" sz="2100" spc="42">
                <a:solidFill>
                  <a:srgbClr val="FFFFFF"/>
                </a:solidFill>
                <a:latin typeface="Telegraf"/>
                <a:hlinkClick r:id="rId6" tooltip="https://ru.wikipedia.org/wiki/%D0%A1%D0%BE%D0%BA%D0%B5%D1%82_(%D0%BF%D1%80%D0%BE%D0%B3%D1%80%D0%B0%D0%BC%D0%BC%D0%BD%D1%8B%D0%B9_%D0%B8%D0%BD%D1%82%D0%B5%D1%80%D1%84%D0%B5%D0%B9%D1%81)"/>
              </a:rPr>
              <a:t>sockets</a:t>
            </a:r>
            <a:r>
              <a:rPr lang="en-US" sz="2100" spc="42">
                <a:solidFill>
                  <a:srgbClr val="FFFFFF"/>
                </a:solidFill>
                <a:latin typeface="Telegraf"/>
              </a:rPr>
              <a:t>) для каждого протокола. Вторая форма выбирает одну из нескольких других сетевых структур данных</a:t>
            </a:r>
          </a:p>
          <a:p>
            <a:pPr>
              <a:lnSpc>
                <a:spcPts val="2940"/>
              </a:lnSpc>
            </a:pPr>
            <a:endParaRPr lang="en-US" sz="2100" spc="42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73931" y="3145946"/>
            <a:ext cx="5134156" cy="485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42">
                <a:solidFill>
                  <a:srgbClr val="191919"/>
                </a:solidFill>
                <a:latin typeface="Telegraf"/>
              </a:rPr>
              <a:t>Третья форма показывает динамическую статистику пересылки пакетов по сконфигурированным сетевым интерфейсам; аргумент интервал задает, сколько секунд собирается информация между последовательными показами.</a:t>
            </a:r>
          </a:p>
          <a:p>
            <a:pPr>
              <a:lnSpc>
                <a:spcPts val="2940"/>
              </a:lnSpc>
            </a:pPr>
            <a:r>
              <a:rPr lang="en-US" sz="2100" spc="42">
                <a:solidFill>
                  <a:srgbClr val="191919"/>
                </a:solidFill>
                <a:latin typeface="Telegraf"/>
              </a:rPr>
              <a:t>Значение по умолчанию для аргумента система — /unix; для аргумента core в качестве значения по умолчанию используется /dev/kmem.</a:t>
            </a:r>
          </a:p>
          <a:p>
            <a:pPr>
              <a:lnSpc>
                <a:spcPts val="2940"/>
              </a:lnSpc>
            </a:pPr>
            <a:endParaRPr lang="en-US" sz="2100" spc="42">
              <a:solidFill>
                <a:srgbClr val="191919"/>
              </a:solidFill>
              <a:latin typeface="Telegraf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246" y="503323"/>
            <a:ext cx="8838363" cy="2839580"/>
            <a:chOff x="0" y="0"/>
            <a:chExt cx="2327799" cy="7478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7799" cy="747873"/>
            </a:xfrm>
            <a:custGeom>
              <a:avLst/>
              <a:gdLst/>
              <a:ahLst/>
              <a:cxnLst/>
              <a:rect l="l" t="t" r="r" b="b"/>
              <a:pathLst>
                <a:path w="2327799" h="747873">
                  <a:moveTo>
                    <a:pt x="43797" y="0"/>
                  </a:moveTo>
                  <a:lnTo>
                    <a:pt x="2284002" y="0"/>
                  </a:lnTo>
                  <a:cubicBezTo>
                    <a:pt x="2308191" y="0"/>
                    <a:pt x="2327799" y="19609"/>
                    <a:pt x="2327799" y="43797"/>
                  </a:cubicBezTo>
                  <a:lnTo>
                    <a:pt x="2327799" y="704076"/>
                  </a:lnTo>
                  <a:cubicBezTo>
                    <a:pt x="2327799" y="715691"/>
                    <a:pt x="2323185" y="726831"/>
                    <a:pt x="2314971" y="735045"/>
                  </a:cubicBezTo>
                  <a:cubicBezTo>
                    <a:pt x="2306758" y="743259"/>
                    <a:pt x="2295618" y="747873"/>
                    <a:pt x="2284002" y="747873"/>
                  </a:cubicBezTo>
                  <a:lnTo>
                    <a:pt x="43797" y="747873"/>
                  </a:lnTo>
                  <a:cubicBezTo>
                    <a:pt x="19609" y="747873"/>
                    <a:pt x="0" y="728264"/>
                    <a:pt x="0" y="704076"/>
                  </a:cubicBezTo>
                  <a:lnTo>
                    <a:pt x="0" y="43797"/>
                  </a:lnTo>
                  <a:cubicBezTo>
                    <a:pt x="0" y="32181"/>
                    <a:pt x="4614" y="21041"/>
                    <a:pt x="12828" y="12828"/>
                  </a:cubicBezTo>
                  <a:cubicBezTo>
                    <a:pt x="21041" y="4614"/>
                    <a:pt x="32181" y="0"/>
                    <a:pt x="43797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87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3814" b="3814"/>
          <a:stretch>
            <a:fillRect/>
          </a:stretch>
        </p:blipFill>
        <p:spPr>
          <a:xfrm>
            <a:off x="339608" y="3728823"/>
            <a:ext cx="9099639" cy="59217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376"/>
          <a:stretch>
            <a:fillRect/>
          </a:stretch>
        </p:blipFill>
        <p:spPr>
          <a:xfrm>
            <a:off x="9664662" y="-218527"/>
            <a:ext cx="9197329" cy="71228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8407" y="665813"/>
            <a:ext cx="7886489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</a:pPr>
            <a:r>
              <a:rPr lang="en-US" sz="5299">
                <a:solidFill>
                  <a:srgbClr val="191919"/>
                </a:solidFill>
                <a:latin typeface="Telegraf Bold Bold"/>
              </a:rPr>
              <a:t>примеры использования netstat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32368" y="1028700"/>
            <a:ext cx="11460785" cy="75851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70246" y="503323"/>
            <a:ext cx="5209508" cy="1987588"/>
            <a:chOff x="0" y="0"/>
            <a:chExt cx="1372052" cy="5234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2052" cy="523480"/>
            </a:xfrm>
            <a:custGeom>
              <a:avLst/>
              <a:gdLst/>
              <a:ahLst/>
              <a:cxnLst/>
              <a:rect l="l" t="t" r="r" b="b"/>
              <a:pathLst>
                <a:path w="1372052" h="523480">
                  <a:moveTo>
                    <a:pt x="74306" y="0"/>
                  </a:moveTo>
                  <a:lnTo>
                    <a:pt x="1297746" y="0"/>
                  </a:lnTo>
                  <a:cubicBezTo>
                    <a:pt x="1317453" y="0"/>
                    <a:pt x="1336353" y="7829"/>
                    <a:pt x="1350288" y="21764"/>
                  </a:cubicBezTo>
                  <a:cubicBezTo>
                    <a:pt x="1364223" y="35699"/>
                    <a:pt x="1372052" y="54599"/>
                    <a:pt x="1372052" y="74306"/>
                  </a:cubicBezTo>
                  <a:lnTo>
                    <a:pt x="1372052" y="449174"/>
                  </a:lnTo>
                  <a:cubicBezTo>
                    <a:pt x="1372052" y="468881"/>
                    <a:pt x="1364223" y="487781"/>
                    <a:pt x="1350288" y="501716"/>
                  </a:cubicBezTo>
                  <a:cubicBezTo>
                    <a:pt x="1336353" y="515651"/>
                    <a:pt x="1317453" y="523480"/>
                    <a:pt x="1297746" y="523480"/>
                  </a:cubicBezTo>
                  <a:lnTo>
                    <a:pt x="74306" y="523480"/>
                  </a:lnTo>
                  <a:cubicBezTo>
                    <a:pt x="54599" y="523480"/>
                    <a:pt x="35699" y="515651"/>
                    <a:pt x="21764" y="501716"/>
                  </a:cubicBezTo>
                  <a:cubicBezTo>
                    <a:pt x="7829" y="487781"/>
                    <a:pt x="0" y="468881"/>
                    <a:pt x="0" y="449174"/>
                  </a:cubicBezTo>
                  <a:lnTo>
                    <a:pt x="0" y="74306"/>
                  </a:lnTo>
                  <a:cubicBezTo>
                    <a:pt x="0" y="54599"/>
                    <a:pt x="7829" y="35699"/>
                    <a:pt x="21764" y="21764"/>
                  </a:cubicBezTo>
                  <a:cubicBezTo>
                    <a:pt x="35699" y="7829"/>
                    <a:pt x="54599" y="0"/>
                    <a:pt x="74306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8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8407" y="684863"/>
            <a:ext cx="4722862" cy="147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8"/>
              </a:lnSpc>
            </a:pPr>
            <a:r>
              <a:rPr lang="en-US" sz="3173">
                <a:solidFill>
                  <a:srgbClr val="191919"/>
                </a:solidFill>
                <a:latin typeface="Telegraf Bold Bold"/>
              </a:rPr>
              <a:t>примеры использования netstat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246" y="503323"/>
            <a:ext cx="5209508" cy="1987588"/>
            <a:chOff x="0" y="0"/>
            <a:chExt cx="1372052" cy="523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2052" cy="523480"/>
            </a:xfrm>
            <a:custGeom>
              <a:avLst/>
              <a:gdLst/>
              <a:ahLst/>
              <a:cxnLst/>
              <a:rect l="l" t="t" r="r" b="b"/>
              <a:pathLst>
                <a:path w="1372052" h="523480">
                  <a:moveTo>
                    <a:pt x="74306" y="0"/>
                  </a:moveTo>
                  <a:lnTo>
                    <a:pt x="1297746" y="0"/>
                  </a:lnTo>
                  <a:cubicBezTo>
                    <a:pt x="1317453" y="0"/>
                    <a:pt x="1336353" y="7829"/>
                    <a:pt x="1350288" y="21764"/>
                  </a:cubicBezTo>
                  <a:cubicBezTo>
                    <a:pt x="1364223" y="35699"/>
                    <a:pt x="1372052" y="54599"/>
                    <a:pt x="1372052" y="74306"/>
                  </a:cubicBezTo>
                  <a:lnTo>
                    <a:pt x="1372052" y="449174"/>
                  </a:lnTo>
                  <a:cubicBezTo>
                    <a:pt x="1372052" y="468881"/>
                    <a:pt x="1364223" y="487781"/>
                    <a:pt x="1350288" y="501716"/>
                  </a:cubicBezTo>
                  <a:cubicBezTo>
                    <a:pt x="1336353" y="515651"/>
                    <a:pt x="1317453" y="523480"/>
                    <a:pt x="1297746" y="523480"/>
                  </a:cubicBezTo>
                  <a:lnTo>
                    <a:pt x="74306" y="523480"/>
                  </a:lnTo>
                  <a:cubicBezTo>
                    <a:pt x="54599" y="523480"/>
                    <a:pt x="35699" y="515651"/>
                    <a:pt x="21764" y="501716"/>
                  </a:cubicBezTo>
                  <a:cubicBezTo>
                    <a:pt x="7829" y="487781"/>
                    <a:pt x="0" y="468881"/>
                    <a:pt x="0" y="449174"/>
                  </a:cubicBezTo>
                  <a:lnTo>
                    <a:pt x="0" y="74306"/>
                  </a:lnTo>
                  <a:cubicBezTo>
                    <a:pt x="0" y="54599"/>
                    <a:pt x="7829" y="35699"/>
                    <a:pt x="21764" y="21764"/>
                  </a:cubicBezTo>
                  <a:cubicBezTo>
                    <a:pt x="35699" y="7829"/>
                    <a:pt x="54599" y="0"/>
                    <a:pt x="74306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87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b="10367"/>
          <a:stretch>
            <a:fillRect/>
          </a:stretch>
        </p:blipFill>
        <p:spPr>
          <a:xfrm>
            <a:off x="6377670" y="360429"/>
            <a:ext cx="9881779" cy="26846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3298" y="3355937"/>
            <a:ext cx="8801587" cy="59023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1696"/>
          <a:stretch>
            <a:fillRect/>
          </a:stretch>
        </p:blipFill>
        <p:spPr>
          <a:xfrm>
            <a:off x="9844070" y="3252313"/>
            <a:ext cx="7719330" cy="600598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8407" y="684863"/>
            <a:ext cx="4722862" cy="147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8"/>
              </a:lnSpc>
            </a:pPr>
            <a:r>
              <a:rPr lang="en-US" sz="3173">
                <a:solidFill>
                  <a:srgbClr val="191919"/>
                </a:solidFill>
                <a:latin typeface="Telegraf Bold Bold"/>
              </a:rPr>
              <a:t>примеры использования netstat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455703" y="865655"/>
            <a:ext cx="803597" cy="3550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8700" cy="10287000"/>
            <a:chOff x="0" y="0"/>
            <a:chExt cx="27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2204" y="3441250"/>
            <a:ext cx="16666872" cy="363252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2204" y="1486755"/>
            <a:ext cx="6503166" cy="195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191919"/>
                </a:solidFill>
                <a:latin typeface="Telegraf Bold Bold"/>
              </a:rPr>
              <a:t>Опции</a:t>
            </a:r>
          </a:p>
          <a:p>
            <a:pPr marL="0" lvl="0" indent="0" algn="l">
              <a:lnSpc>
                <a:spcPts val="7200"/>
              </a:lnSpc>
            </a:pPr>
            <a:endParaRPr lang="en-US" sz="7200">
              <a:solidFill>
                <a:srgbClr val="191919"/>
              </a:solidFill>
              <a:latin typeface="Telegraf Bol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455703" y="865655"/>
            <a:ext cx="803597" cy="3550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8495872"/>
            <a:ext cx="18288000" cy="1791128"/>
            <a:chOff x="0" y="0"/>
            <a:chExt cx="4816593" cy="4717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71737"/>
            </a:xfrm>
            <a:custGeom>
              <a:avLst/>
              <a:gdLst/>
              <a:ahLst/>
              <a:cxnLst/>
              <a:rect l="l" t="t" r="r" b="b"/>
              <a:pathLst>
                <a:path w="4816592" h="471737">
                  <a:moveTo>
                    <a:pt x="0" y="0"/>
                  </a:moveTo>
                  <a:lnTo>
                    <a:pt x="4816592" y="0"/>
                  </a:lnTo>
                  <a:lnTo>
                    <a:pt x="4816592" y="471737"/>
                  </a:lnTo>
                  <a:lnTo>
                    <a:pt x="0" y="471737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3439834" y="130402"/>
            <a:ext cx="18412907" cy="10357131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b="-1867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500798" y="-560062"/>
            <a:ext cx="8362838" cy="12231926"/>
            <a:chOff x="0" y="0"/>
            <a:chExt cx="11150450" cy="1630923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150450" cy="16309235"/>
              <a:chOff x="0" y="0"/>
              <a:chExt cx="2144003" cy="313593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144002" cy="3135931"/>
              </a:xfrm>
              <a:custGeom>
                <a:avLst/>
                <a:gdLst/>
                <a:ahLst/>
                <a:cxnLst/>
                <a:rect l="l" t="t" r="r" b="b"/>
                <a:pathLst>
                  <a:path w="2144002" h="3135931">
                    <a:moveTo>
                      <a:pt x="47552" y="0"/>
                    </a:moveTo>
                    <a:lnTo>
                      <a:pt x="2096451" y="0"/>
                    </a:lnTo>
                    <a:cubicBezTo>
                      <a:pt x="2109062" y="0"/>
                      <a:pt x="2121157" y="5010"/>
                      <a:pt x="2130075" y="13928"/>
                    </a:cubicBezTo>
                    <a:cubicBezTo>
                      <a:pt x="2138993" y="22845"/>
                      <a:pt x="2144002" y="34940"/>
                      <a:pt x="2144002" y="47552"/>
                    </a:cubicBezTo>
                    <a:lnTo>
                      <a:pt x="2144002" y="3088379"/>
                    </a:lnTo>
                    <a:cubicBezTo>
                      <a:pt x="2144002" y="3100991"/>
                      <a:pt x="2138993" y="3113086"/>
                      <a:pt x="2130075" y="3122003"/>
                    </a:cubicBezTo>
                    <a:cubicBezTo>
                      <a:pt x="2121157" y="3130921"/>
                      <a:pt x="2109062" y="3135931"/>
                      <a:pt x="2096451" y="3135931"/>
                    </a:cubicBezTo>
                    <a:lnTo>
                      <a:pt x="47552" y="3135931"/>
                    </a:lnTo>
                    <a:cubicBezTo>
                      <a:pt x="34940" y="3135931"/>
                      <a:pt x="22845" y="3130921"/>
                      <a:pt x="13928" y="3122003"/>
                    </a:cubicBezTo>
                    <a:cubicBezTo>
                      <a:pt x="5010" y="3113086"/>
                      <a:pt x="0" y="3100991"/>
                      <a:pt x="0" y="3088379"/>
                    </a:cubicBezTo>
                    <a:lnTo>
                      <a:pt x="0" y="47552"/>
                    </a:lnTo>
                    <a:cubicBezTo>
                      <a:pt x="0" y="34940"/>
                      <a:pt x="5010" y="22845"/>
                      <a:pt x="13928" y="13928"/>
                    </a:cubicBezTo>
                    <a:cubicBezTo>
                      <a:pt x="22845" y="5010"/>
                      <a:pt x="34940" y="0"/>
                      <a:pt x="47552" y="0"/>
                    </a:cubicBezTo>
                    <a:close/>
                  </a:path>
                </a:pathLst>
              </a:custGeom>
              <a:solidFill>
                <a:srgbClr val="FEE6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136548" y="1092670"/>
              <a:ext cx="7846041" cy="2990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72"/>
                </a:lnSpc>
              </a:pPr>
              <a:r>
                <a:rPr lang="en-US" sz="6472">
                  <a:solidFill>
                    <a:srgbClr val="191919"/>
                  </a:solidFill>
                  <a:latin typeface="Telegraf Bold Bold"/>
                </a:rPr>
                <a:t>Выдаваемая информация</a:t>
              </a:r>
            </a:p>
            <a:p>
              <a:pPr marL="0" lvl="0" indent="0" algn="l">
                <a:lnSpc>
                  <a:spcPts val="4006"/>
                </a:lnSpc>
              </a:pPr>
              <a:endParaRPr lang="en-US" sz="6472">
                <a:solidFill>
                  <a:srgbClr val="191919"/>
                </a:solidFill>
                <a:latin typeface="Telegraf Bold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36548" y="4935347"/>
              <a:ext cx="7846041" cy="723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95"/>
                </a:lnSpc>
              </a:pPr>
              <a:endParaRPr/>
            </a:p>
            <a:p>
              <a:pPr algn="just">
                <a:lnSpc>
                  <a:spcPts val="2095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36548" y="6184922"/>
              <a:ext cx="7846041" cy="8050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57"/>
                </a:lnSpc>
              </a:pPr>
              <a:endParaRPr/>
            </a:p>
            <a:p>
              <a:pPr>
                <a:lnSpc>
                  <a:spcPts val="2157"/>
                </a:lnSpc>
              </a:pPr>
              <a:r>
                <a:rPr lang="en-US" sz="1540">
                  <a:solidFill>
                    <a:srgbClr val="191919"/>
                  </a:solidFill>
                  <a:latin typeface="Telegraf"/>
                </a:rPr>
                <a:t>Активные сокеты</a:t>
              </a:r>
            </a:p>
            <a:p>
              <a:pPr>
                <a:lnSpc>
                  <a:spcPts val="2157"/>
                </a:lnSpc>
              </a:pPr>
              <a:r>
                <a:rPr lang="en-US" sz="1540">
                  <a:solidFill>
                    <a:srgbClr val="191919"/>
                  </a:solidFill>
                  <a:latin typeface="Telegraf"/>
                </a:rPr>
                <a:t>Для каждого активного сокета показывается протокол, размер очередей приема и получения (в байтах), локальный и удаленный адрес, а также внутреннее состояние протокола. Символьный формат, обычно используемый для показа адресов сокетов, — это либо:</a:t>
              </a:r>
            </a:p>
            <a:p>
              <a:pPr>
                <a:lnSpc>
                  <a:spcPts val="2157"/>
                </a:lnSpc>
              </a:pPr>
              <a:r>
                <a:rPr lang="en-US" sz="1540">
                  <a:solidFill>
                    <a:srgbClr val="191919"/>
                  </a:solidFill>
                  <a:latin typeface="Telegraf"/>
                </a:rPr>
                <a:t>имя_хоста.порт</a:t>
              </a:r>
            </a:p>
            <a:p>
              <a:pPr>
                <a:lnSpc>
                  <a:spcPts val="2157"/>
                </a:lnSpc>
              </a:pPr>
              <a:endParaRPr lang="en-US" sz="1540">
                <a:solidFill>
                  <a:srgbClr val="191919"/>
                </a:solidFill>
                <a:latin typeface="Telegraf"/>
              </a:endParaRPr>
            </a:p>
            <a:p>
              <a:pPr>
                <a:lnSpc>
                  <a:spcPts val="2157"/>
                </a:lnSpc>
              </a:pPr>
              <a:endParaRPr lang="en-US" sz="1540">
                <a:solidFill>
                  <a:srgbClr val="191919"/>
                </a:solidFill>
                <a:latin typeface="Telegraf"/>
              </a:endParaRPr>
            </a:p>
            <a:p>
              <a:pPr>
                <a:lnSpc>
                  <a:spcPts val="2157"/>
                </a:lnSpc>
              </a:pPr>
              <a:endParaRPr lang="en-US" sz="1540">
                <a:solidFill>
                  <a:srgbClr val="191919"/>
                </a:solidFill>
                <a:latin typeface="Telegraf"/>
              </a:endParaRPr>
            </a:p>
            <a:p>
              <a:pPr>
                <a:lnSpc>
                  <a:spcPts val="2157"/>
                </a:lnSpc>
              </a:pPr>
              <a:r>
                <a:rPr lang="en-US" sz="1540">
                  <a:solidFill>
                    <a:srgbClr val="191919"/>
                  </a:solidFill>
                  <a:latin typeface="Telegraf"/>
                </a:rPr>
                <a:t>если имя хоста указано, либо:</a:t>
              </a:r>
            </a:p>
            <a:p>
              <a:pPr>
                <a:lnSpc>
                  <a:spcPts val="2157"/>
                </a:lnSpc>
              </a:pPr>
              <a:r>
                <a:rPr lang="en-US" sz="1540">
                  <a:solidFill>
                    <a:srgbClr val="191919"/>
                  </a:solidFill>
                  <a:latin typeface="Telegraf"/>
                </a:rPr>
                <a:t>сеть.порт</a:t>
              </a:r>
            </a:p>
            <a:p>
              <a:pPr>
                <a:lnSpc>
                  <a:spcPts val="2157"/>
                </a:lnSpc>
              </a:pPr>
              <a:r>
                <a:rPr lang="en-US" sz="1540">
                  <a:solidFill>
                    <a:srgbClr val="191919"/>
                  </a:solidFill>
                  <a:latin typeface="Telegraf"/>
                </a:rPr>
                <a:t>если адрес сокета задает сеть, но не конкретный хост. Имена хостов и сетей берутся из соответствующих записей в файле </a:t>
              </a:r>
              <a:r>
                <a:rPr lang="en-US" sz="1540">
                  <a:solidFill>
                    <a:srgbClr val="191919"/>
                  </a:solidFill>
                  <a:latin typeface="Telegraf"/>
                  <a:hlinkClick r:id="rId5" tooltip="https://ru.wikipedia.org/wiki//etc/hosts"/>
                </a:rPr>
                <a:t>/etc/hosts</a:t>
              </a:r>
              <a:r>
                <a:rPr lang="en-US" sz="1540">
                  <a:solidFill>
                    <a:srgbClr val="191919"/>
                  </a:solidFill>
                  <a:latin typeface="Telegraf"/>
                </a:rPr>
                <a:t> или </a:t>
              </a:r>
              <a:r>
                <a:rPr lang="en-US" sz="1540">
                  <a:solidFill>
                    <a:srgbClr val="191919"/>
                  </a:solidFill>
                  <a:latin typeface="Telegraf"/>
                  <a:hlinkClick r:id="rId6" tooltip="https://ru.wikipedia.org/w/index.php?title=/etc/networks&amp;action=edit&amp;redlink=1"/>
                </a:rPr>
                <a:t>/etc/networks</a:t>
              </a:r>
              <a:r>
                <a:rPr lang="en-US" sz="1540">
                  <a:solidFill>
                    <a:srgbClr val="191919"/>
                  </a:solidFill>
                  <a:latin typeface="Telegraf"/>
                </a:rPr>
                <a:t>.</a:t>
              </a:r>
            </a:p>
            <a:p>
              <a:pPr>
                <a:lnSpc>
                  <a:spcPts val="2157"/>
                </a:lnSpc>
              </a:pPr>
              <a:r>
                <a:rPr lang="en-US" sz="1540">
                  <a:solidFill>
                    <a:srgbClr val="191919"/>
                  </a:solidFill>
                  <a:latin typeface="Telegraf"/>
                </a:rPr>
                <a:t>Если имя сети или хоста для адреса неизвестно (или если указана опция -n), адрес показывается числами. Не указанные или «обобщенные» адреса и </a:t>
              </a:r>
              <a:r>
                <a:rPr lang="en-US" sz="1540">
                  <a:solidFill>
                    <a:srgbClr val="191919"/>
                  </a:solidFill>
                  <a:latin typeface="Telegraf"/>
                  <a:hlinkClick r:id="rId7" tooltip="https://ru.wikipedia.org/wiki/%D0%9F%D0%BE%D1%80%D1%82_(TCP/IP)"/>
                </a:rPr>
                <a:t>порты</a:t>
              </a:r>
              <a:r>
                <a:rPr lang="en-US" sz="1540">
                  <a:solidFill>
                    <a:srgbClr val="191919"/>
                  </a:solidFill>
                  <a:latin typeface="Telegraf"/>
                </a:rPr>
                <a:t> показываются как «*». Подробнее о соглашениях по именованию в Internet см. страницу справочного руководства </a:t>
              </a:r>
              <a:r>
                <a:rPr lang="en-US" sz="1540">
                  <a:solidFill>
                    <a:srgbClr val="191919"/>
                  </a:solidFill>
                  <a:latin typeface="Telegraf"/>
                  <a:hlinkClick r:id="rId8" tooltip="https://ru.wikipedia.org/w/index.php?title=Inet&amp;action=edit&amp;redlink=1"/>
                </a:rPr>
                <a:t>inet</a:t>
              </a:r>
              <a:r>
                <a:rPr lang="en-US" sz="1540">
                  <a:solidFill>
                    <a:srgbClr val="191919"/>
                  </a:solidFill>
                  <a:latin typeface="Telegraf"/>
                </a:rPr>
                <a:t>.</a:t>
              </a:r>
            </a:p>
            <a:p>
              <a:pPr marL="0" lvl="1" indent="0" algn="l">
                <a:lnSpc>
                  <a:spcPts val="143"/>
                </a:lnSpc>
                <a:spcBef>
                  <a:spcPct val="0"/>
                </a:spcBef>
              </a:pPr>
              <a:endParaRPr lang="en-US" sz="1540">
                <a:solidFill>
                  <a:srgbClr val="191919"/>
                </a:solidFill>
                <a:latin typeface="Telegraf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3255" r="11110"/>
          <a:stretch>
            <a:fillRect/>
          </a:stretch>
        </p:blipFill>
        <p:spPr>
          <a:xfrm>
            <a:off x="0" y="0"/>
            <a:ext cx="1416209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064124" y="4663209"/>
            <a:ext cx="13195176" cy="3232561"/>
            <a:chOff x="0" y="0"/>
            <a:chExt cx="3475273" cy="8513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5273" cy="851374"/>
            </a:xfrm>
            <a:custGeom>
              <a:avLst/>
              <a:gdLst/>
              <a:ahLst/>
              <a:cxnLst/>
              <a:rect l="l" t="t" r="r" b="b"/>
              <a:pathLst>
                <a:path w="3475273" h="851374">
                  <a:moveTo>
                    <a:pt x="29336" y="0"/>
                  </a:moveTo>
                  <a:lnTo>
                    <a:pt x="3445937" y="0"/>
                  </a:lnTo>
                  <a:cubicBezTo>
                    <a:pt x="3453717" y="0"/>
                    <a:pt x="3461179" y="3091"/>
                    <a:pt x="3466680" y="8592"/>
                  </a:cubicBezTo>
                  <a:cubicBezTo>
                    <a:pt x="3472182" y="14094"/>
                    <a:pt x="3475273" y="21556"/>
                    <a:pt x="3475273" y="29336"/>
                  </a:cubicBezTo>
                  <a:lnTo>
                    <a:pt x="3475273" y="822038"/>
                  </a:lnTo>
                  <a:cubicBezTo>
                    <a:pt x="3475273" y="829818"/>
                    <a:pt x="3472182" y="837280"/>
                    <a:pt x="3466680" y="842782"/>
                  </a:cubicBezTo>
                  <a:cubicBezTo>
                    <a:pt x="3461179" y="848283"/>
                    <a:pt x="3453717" y="851374"/>
                    <a:pt x="3445937" y="851374"/>
                  </a:cubicBezTo>
                  <a:lnTo>
                    <a:pt x="29336" y="851374"/>
                  </a:lnTo>
                  <a:cubicBezTo>
                    <a:pt x="21556" y="851374"/>
                    <a:pt x="14094" y="848283"/>
                    <a:pt x="8592" y="842782"/>
                  </a:cubicBezTo>
                  <a:cubicBezTo>
                    <a:pt x="3091" y="837280"/>
                    <a:pt x="0" y="829818"/>
                    <a:pt x="0" y="822038"/>
                  </a:cubicBezTo>
                  <a:lnTo>
                    <a:pt x="0" y="29336"/>
                  </a:lnTo>
                  <a:cubicBezTo>
                    <a:pt x="0" y="21556"/>
                    <a:pt x="3091" y="14094"/>
                    <a:pt x="8592" y="8592"/>
                  </a:cubicBezTo>
                  <a:cubicBezTo>
                    <a:pt x="14094" y="3091"/>
                    <a:pt x="21556" y="0"/>
                    <a:pt x="29336" y="0"/>
                  </a:cubicBezTo>
                  <a:close/>
                </a:path>
              </a:pathLst>
            </a:custGeom>
            <a:solidFill>
              <a:srgbClr val="FEE6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87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455703" y="865655"/>
            <a:ext cx="803597" cy="35504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83917" y="5143500"/>
            <a:ext cx="11687788" cy="201080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427</Words>
  <Application>Microsoft Office PowerPoint</Application>
  <PresentationFormat>Произвольный</PresentationFormat>
  <Paragraphs>40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Telegraf Medium</vt:lpstr>
      <vt:lpstr>Arial</vt:lpstr>
      <vt:lpstr>Calibri</vt:lpstr>
      <vt:lpstr>Telegraf Bold</vt:lpstr>
      <vt:lpstr>Telegraf Bold Bold</vt:lpstr>
      <vt:lpstr>Telegraf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Вариант 8: netstat + ключи и примеры исполизования очень подробно</dc:title>
  <dc:creator>Александра Топчиева</dc:creator>
  <cp:lastModifiedBy>Александра Топчиева</cp:lastModifiedBy>
  <cp:revision>1</cp:revision>
  <dcterms:created xsi:type="dcterms:W3CDTF">2006-08-16T00:00:00Z</dcterms:created>
  <dcterms:modified xsi:type="dcterms:W3CDTF">2023-03-17T19:24:34Z</dcterms:modified>
  <dc:identifier>DAFdeurBWTI</dc:identifier>
</cp:coreProperties>
</file>